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notesSlides/notesSlide1.xml" Type="http://schemas.openxmlformats.org/officeDocument/2006/relationships/notesSlide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10.xml" Type="http://schemas.openxmlformats.org/officeDocument/2006/relationships/notesSlide"/><Relationship Id="rId31" Target="notesSlides/notesSlide11.xml" Type="http://schemas.openxmlformats.org/officeDocument/2006/relationships/notesSlide"/><Relationship Id="rId32" Target="notesSlides/notesSlide12.xml" Type="http://schemas.openxmlformats.org/officeDocument/2006/relationships/notesSlide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大家好。今天，我们将向各位展示一个全新的永道特铠——一个致力于成为“百年工程守护者”的企业。我们不仅仅是材料供应商，更是为国家水利基建筑牢百年防护屏障的全生命周期合作伙伴。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展望未来，我们有清晰的发展战略。短期内，我们将全力释放产能，深耕现有市场，持续优化产品，夯实基础。长期来看，我们的目标是坚持技术引领，将业务拓展到新能源、高端制造、海洋工程等更广阔的高增长领域，并致力于打造国内功能性材料领域的领军品牌，成为值得信赖的行业守护者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让我们通过一组核心数据来回顾永道特铠的实力。从3000万的注册资本，到1.45亿的项目投资，再到超过100亿的市场规模和远超国标的技术指标，每一个数字都彰显了我们的潜力和决心。我们相信，在正确的战略指引下，永道特铠必将迎来辉煌的未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守护百年工程，需要携手共进。永道特铠愿成为您最值得信赖的合作伙伴，与您一同为国家的水利事业筑起坚实的安全防线。感谢大家的聆听，期待与您合作共赢！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介绍将围绕“百年工程守护者”这一核心主题，从四个方面展开：首先，我们将明确作为守护者的品牌定位；其次，展示我们守护百年工程的核心实力；接着，详细解读我们对各类水工建筑物的防护职责；最后，阐述我们的承诺与合作愿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，我们的定位非常清晰：成为水利工程建筑物的专属防护专家。我们的使命，就是为这些关系国计民生的百年工程，提供从设计到施工，再到长期维护的全生命周期防护方案。这不仅是我们的商业目标，更是我们作为行业一份子的责任与担当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要成为“守护者”，必须拥有强大的实力。我们的实力体现在三个方面：首先，我们有国企背景赋能，依托粤水电集团的资源优势，为大型项目提供坚实后盾；其次，我们是技术与标准的引领者，参与制定行业规范，产品性能指标远超国标，树立了品质标杆；最后，我们打造了“研发+生产+销售”的全产业链闭环，既保障了产品的质量与稳定性，也通过一体化运营实现了成本的有效控制，从而更好地服务于客户，履行“守护者”的承诺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核心品牌QSTOL，正是为守护百年工程而生。我们针对水利工程的特殊场景进行专属研发，确保产品能应对各种严苛挑战。我们提供的不仅是材料，更是一套完整的、覆盖全流程的一站式服务，确保每一个项目都能达到百年工程的防护标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，我将详细介绍我们作为“守护者”的具体职责。首先是挡水和泄水建筑物，这是水利工程的核心。针对大坝、堤防、溢洪道等关键部位，我们提供抗冲刷、抗冻融、抗空蚀等专业防护，确保这些百年大计的根基稳固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对于取水和输水建筑物，我们的防护重点在于应对常年浸水和水流冲刷。无论是取水口还是长距离输水管道，我们的材料都能提供优异的防腐、抗垢和防渗性能，确保“生命线”的畅通无阻，这对于国家水网工程至关重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我们的守护范围还包括河道整治和各类专门水利建筑。从稳固河岸的护坡，到水电站的压力钢管，再到农田水利的机井，我们针对不同场景的防护需求，提供了精准的解决方案，确保每一个环节都坚不可摧。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承诺并非空谈，而是经过了实践的检验。我们投资建设的云浮生产基地将成为未来发展的引擎。同时，我们的产品已经成功进入了中铁十二局这样的大型国企供应链。大家可以看到，这些照片展示了我们的产品在实际项目中的交付和应用场景，以及我们技术团队在现场提供的专业服务。这充分说明了我们的产品质量和服务能力达到了行业顶尖水平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notesSlides/notesSlide10.xml" Type="http://schemas.openxmlformats.org/officeDocument/2006/relationships/notesSlide"/><Relationship Id="rId2" Target="../media/image2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7.jpeg" Type="http://schemas.openxmlformats.org/officeDocument/2006/relationships/image"/><Relationship Id="rId3" Target="../notesSlides/notesSlide12.xml" Type="http://schemas.openxmlformats.org/officeDocument/2006/relationships/notesSlide"/><Relationship Id="rId4" Target="../media/image3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3.xml" Type="http://schemas.openxmlformats.org/officeDocument/2006/relationships/notesSlid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4.svg" Type="http://schemas.openxmlformats.org/officeDocument/2006/relationships/image"/><Relationship Id="rId11" Target="../notesSlides/notesSlide5.xml" Type="http://schemas.openxmlformats.org/officeDocument/2006/relationships/notesSlide"/><Relationship Id="rId2" Target="../media/image2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7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0.jpeg" Type="http://schemas.openxmlformats.org/officeDocument/2006/relationships/image"/><Relationship Id="rId4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1.jpeg" Type="http://schemas.openxmlformats.org/officeDocument/2006/relationships/image"/><Relationship Id="rId4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905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5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百年工程守护者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88000" y="3429000"/>
            <a:ext cx="1016000" cy="508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3937000"/>
            <a:ext cx="12192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5207000"/>
            <a:ext cx="1219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200" spc="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全生命周期耐久性防护服务商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21212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守护者的承诺：发展战略与展望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1C1F26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19685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短期战略目标 (1-2年)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921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651000" y="28575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产能释放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确保云浮生产基地顺利投产并达到设计产能，夯实制造端基础。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4064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651000" y="40005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市场深耕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聚焦核心优势，深度开拓水利、交通等基础设施建设领域，巩固基本盘。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52070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1651000" y="5143500"/>
            <a:ext cx="3937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true" i="false" strike="noStrike" u="none" sz="17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产品优化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false" i="false" strike="noStrike" u="none" sz="13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持续迭代优化现有产品性能，降本增效，提升生产与交付效率。</a:t>
            </a:r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223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1C1F26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rcRect l="0" r="0" t="24774" b="24774"/>
          <a:stretch>
            <a:fillRect/>
          </a:stretch>
        </p:blipFill>
        <p:spPr>
          <a:xfrm rot="0" flipH="false" flipV="false">
            <a:off x="6477000" y="1905000"/>
            <a:ext cx="4699000" cy="1778000"/>
          </a:xfrm>
          <a:prstGeom prst="roundRect">
            <a:avLst>
              <a:gd name="adj" fmla="val 5714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4" id="14"/>
          <p:cNvSpPr/>
          <p:nvPr/>
        </p:nvSpPr>
        <p:spPr>
          <a:xfrm rot="0" flipH="false" flipV="false">
            <a:off x="6477000" y="3873500"/>
            <a:ext cx="4699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长期发展愿景 (3-5年)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77000" y="4699000"/>
            <a:ext cx="14732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6997700" y="4851400"/>
            <a:ext cx="431800" cy="4318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6540500" y="5461000"/>
            <a:ext cx="13462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技术引领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开发高性能环保新材料</a:t>
            </a:r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089900" y="4699000"/>
            <a:ext cx="14732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0" flipH="false" flipV="false">
            <a:off x="8610600" y="4851400"/>
            <a:ext cx="431800" cy="431800"/>
          </a:xfrm>
          <a:prstGeom prst="rect">
            <a:avLst/>
          </a:prstGeom>
        </p:spPr>
      </p:pic>
      <p:sp>
        <p:nvSpPr>
          <p:cNvPr name="AutoShape 20" id="20"/>
          <p:cNvSpPr/>
          <p:nvPr/>
        </p:nvSpPr>
        <p:spPr>
          <a:xfrm rot="0" flipH="false" flipV="false">
            <a:off x="8153400" y="5461000"/>
            <a:ext cx="13462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市场拓展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进军新能源与高端制造</a:t>
            </a:r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9702800" y="4699000"/>
            <a:ext cx="14732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0" flipH="false" flipV="false">
            <a:off x="10223500" y="4851400"/>
            <a:ext cx="431800" cy="431800"/>
          </a:xfrm>
          <a:prstGeom prst="rect">
            <a:avLst/>
          </a:prstGeom>
        </p:spPr>
      </p:pic>
      <p:sp>
        <p:nvSpPr>
          <p:cNvPr name="AutoShape 23" id="23"/>
          <p:cNvSpPr/>
          <p:nvPr/>
        </p:nvSpPr>
        <p:spPr>
          <a:xfrm rot="0" flipH="false" flipV="false">
            <a:off x="9766300" y="5461000"/>
            <a:ext cx="13462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品牌建设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</a:pPr>
            <a:r>
              <a:rPr lang="en-US" b="false" i="false" strike="noStrike" u="none" sz="11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打造行业领军知名品牌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核心数据汇总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889000" y="2032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3,000万元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889000" y="2921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公司注册资本 (RMB)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3467100" y="1778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3594100" y="2032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13.33%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3594100" y="2921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国企股东持股比例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172200" y="1778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299200" y="2032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1.4535亿元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299200" y="2921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云浮项目总投资 (RMB)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890000" y="1778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9017000" y="2032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2.4795亿元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9017000" y="2921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云浮项目预计年产值 (RMB)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62000" y="4191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89000" y="4445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&gt;100亿元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89000" y="5334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砂浆细分市场规模 (RMB)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3467100" y="4191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3594100" y="4445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&gt;15%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3594100" y="5334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砂浆市场年复合增长率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172200" y="4191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6299200" y="4445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≥3.0 MPa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6299200" y="5334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核心产品粘结强度标准</a:t>
            </a:r>
            <a:endParaRPr lang="en-US" sz="1100"/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8890000" y="4191000"/>
            <a:ext cx="2540000" cy="2032000"/>
          </a:xfrm>
          <a:prstGeom prst="roundRect">
            <a:avLst>
              <a:gd name="adj" fmla="val 7500"/>
            </a:avLst>
          </a:prstGeom>
          <a:solidFill>
            <a:srgbClr val="1F2937">
              <a:alpha val="85000"/>
            </a:srgbClr>
          </a:solidFill>
          <a:ln w="12700" cmpd="sng" cap="flat">
            <a:solidFill>
              <a:srgbClr val="D4AF37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9017000" y="4445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0.5 MPa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 flipH="false" flipV="false">
            <a:off x="9017000" y="5334000"/>
            <a:ext cx="2286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国家粘结强度标准要求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0" y="1905000"/>
            <a:ext cx="1219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携手共赢 共筑安全防线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3429000"/>
            <a:ext cx="12192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 | QSTOL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0" y="4953000"/>
            <a:ext cx="12192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400" spc="2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水利工程百年防护专属合作伙伴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334000" y="5969000"/>
            <a:ext cx="1524000" cy="381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6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目录 CONTENTS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2032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1E1E23">
              <a:alpha val="85000"/>
            </a:srgbClr>
          </a:solidFill>
          <a:ln w="12700" cmpd="sng" cap="flat">
            <a:solidFill>
              <a:srgbClr val="D4AF37">
                <a:alpha val="7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413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762000" y="3683000"/>
            <a:ext cx="254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守护者的定位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651000" y="4699000"/>
            <a:ext cx="762000" cy="254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889000" y="5207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公司概况与品牌使命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3556000" y="2032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1E1E23">
              <a:alpha val="85000"/>
            </a:srgbClr>
          </a:solidFill>
          <a:ln w="12700" cmpd="sng" cap="flat">
            <a:solidFill>
              <a:srgbClr val="D4AF37">
                <a:alpha val="7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3556000" y="2413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556000" y="3683000"/>
            <a:ext cx="254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守护者的实力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445000" y="4699000"/>
            <a:ext cx="762000" cy="254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3683000" y="5207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国企赋能与核心优势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350000" y="2032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1E1E23">
              <a:alpha val="85000"/>
            </a:srgbClr>
          </a:solidFill>
          <a:ln w="12700" cmpd="sng" cap="flat">
            <a:solidFill>
              <a:srgbClr val="D4AF37">
                <a:alpha val="7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350000" y="2413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6350000" y="3683000"/>
            <a:ext cx="254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守护者的职责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239000" y="4699000"/>
            <a:ext cx="762000" cy="254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477000" y="5207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水利工程建筑物</a:t>
            </a: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百年防护明细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9144000" y="2032000"/>
            <a:ext cx="2540000" cy="4064000"/>
          </a:xfrm>
          <a:prstGeom prst="roundRect">
            <a:avLst>
              <a:gd name="adj" fmla="val 6000"/>
            </a:avLst>
          </a:prstGeom>
          <a:solidFill>
            <a:srgbClr val="1E1E23">
              <a:alpha val="85000"/>
            </a:srgbClr>
          </a:solidFill>
          <a:ln w="12700" cmpd="sng" cap="flat">
            <a:solidFill>
              <a:srgbClr val="D4AF37">
                <a:alpha val="7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9144000" y="2413000"/>
            <a:ext cx="2540000" cy="889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9144000" y="3683000"/>
            <a:ext cx="254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守护者的承诺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10033000" y="4699000"/>
            <a:ext cx="762000" cy="254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271000" y="5207000"/>
            <a:ext cx="228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市场布局与发展愿景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01 守护者的定位：公司概况与品牌使命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1524000"/>
          </a:xfrm>
          <a:prstGeom prst="roundRect">
            <a:avLst>
              <a:gd name="adj" fmla="val 6666"/>
            </a:avLst>
          </a:prstGeom>
          <a:solidFill>
            <a:srgbClr val="14191E">
              <a:alpha val="75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05000"/>
            <a:ext cx="355600" cy="355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524000" y="1841500"/>
            <a:ext cx="4191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永道特铠（广东）功能材料有限公司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成立于2023年，是一家专注于高性能涂料与特种砂浆的研发、生产与销售的新兴功能材料企业，致力于为各领域提供专业的材料解决方案。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3429000"/>
            <a:ext cx="5207000" cy="1460500"/>
          </a:xfrm>
          <a:prstGeom prst="roundRect">
            <a:avLst>
              <a:gd name="adj" fmla="val 6956"/>
            </a:avLst>
          </a:prstGeom>
          <a:solidFill>
            <a:srgbClr val="14191E">
              <a:alpha val="75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3746500"/>
            <a:ext cx="355600" cy="355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524000" y="3619500"/>
            <a:ext cx="4191000" cy="1079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品牌使命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深耕水工防护领域，坚守品质初心，为国家百年水利基建筑牢坚实的防护屏障，全力保障并助力水利工程实现长效、安全运行。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762000" y="5080000"/>
            <a:ext cx="5207000" cy="1397000"/>
          </a:xfrm>
          <a:prstGeom prst="roundRect">
            <a:avLst>
              <a:gd name="adj" fmla="val 7272"/>
            </a:avLst>
          </a:prstGeom>
          <a:solidFill>
            <a:srgbClr val="14191E">
              <a:alpha val="75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5397500"/>
            <a:ext cx="355600" cy="3556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524000" y="5270500"/>
            <a:ext cx="4191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核心品牌：永道油漆 | QSTOL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定位：水利工程建筑物专属防护专家</a:t>
            </a:r>
            <a:r>
              <a:rPr lang="en-US" b="false" i="false" strike="noStrike" u="none" sz="12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— 提供防腐、抗渗、抗老化、耐冲刷、抗冻融、靓化的一体化解决方案。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rcRect l="3131" r="3131" t="0" b="0"/>
          <a:stretch>
            <a:fillRect/>
          </a:stretch>
        </p:blipFill>
        <p:spPr>
          <a:xfrm rot="0" flipH="false" flipV="false">
            <a:off x="6223000" y="1778000"/>
            <a:ext cx="5207000" cy="3302000"/>
          </a:xfrm>
          <a:prstGeom prst="rect">
            <a:avLst/>
          </a:prstGeom>
          <a:noFill/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14" id="14"/>
          <p:cNvSpPr/>
          <p:nvPr/>
        </p:nvSpPr>
        <p:spPr>
          <a:xfrm rot="0" flipH="false" flipV="false">
            <a:off x="6223000" y="5334000"/>
            <a:ext cx="5207000" cy="1143000"/>
          </a:xfrm>
          <a:prstGeom prst="roundRect">
            <a:avLst>
              <a:gd name="adj" fmla="val 6666"/>
            </a:avLst>
          </a:prstGeom>
          <a:solidFill>
            <a:srgbClr val="D4AF37">
              <a:alpha val="1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77000" y="5524500"/>
            <a:ext cx="4699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“ 为百年水利，做一世守护 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</a:pPr>
            <a:r>
              <a:rPr lang="en-US" b="false" i="false" strike="noStrike" u="none" sz="1200">
                <a:solidFill>
                  <a:srgbClr val="E5E7EB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积极参与行业建设，共建水工防护高标准体系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21218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02 守护者的实力：国企赋能与技术优势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23272E">
              <a:alpha val="90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9926" b="9926"/>
          <a:stretch>
            <a:fillRect/>
          </a:stretch>
        </p:blipFill>
        <p:spPr>
          <a:xfrm rot="0" flipH="false" flipV="false">
            <a:off x="1460500" y="2159000"/>
            <a:ext cx="1905000" cy="889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6" id="6"/>
          <p:cNvSpPr/>
          <p:nvPr/>
        </p:nvSpPr>
        <p:spPr>
          <a:xfrm rot="0" flipH="false" flipV="false">
            <a:off x="952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国企赋能 · 实力雄厚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952500" y="4191000"/>
            <a:ext cx="2921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引入广东粤水电建设投资有限公司为重要股东（持股</a:t>
            </a:r>
            <a:r>
              <a:rPr lang="en-US" b="true" i="false" strike="noStrike" u="none" sz="13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13.33%</a:t>
            </a: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），依托其强大的工程背景与市场资源，在大型基础设施项目竞争中拥有得天独厚的优势。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23272E">
              <a:alpha val="90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5664200" y="2159000"/>
            <a:ext cx="863600" cy="863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4635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技术领先 · 标准制定者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635500" y="4191000"/>
            <a:ext cx="2921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深度参与行业防腐规范制定，核心产品技术指标（粘结强度</a:t>
            </a:r>
            <a:r>
              <a:rPr lang="en-US" b="true" i="false" strike="noStrike" u="none" sz="13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≥3.0MPa</a:t>
            </a: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）大幅</a:t>
            </a:r>
            <a:r>
              <a:rPr lang="en-US" b="true" i="false" strike="noStrike" u="none" sz="13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远超国家标准</a:t>
            </a: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，展现行业一流的研发与制造水平。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778000"/>
            <a:ext cx="3302000" cy="4318000"/>
          </a:xfrm>
          <a:prstGeom prst="roundRect">
            <a:avLst>
              <a:gd name="adj" fmla="val 3076"/>
            </a:avLst>
          </a:prstGeom>
          <a:solidFill>
            <a:srgbClr val="23272E">
              <a:alpha val="90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9347200" y="2159000"/>
            <a:ext cx="863600" cy="863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8318500" y="3302000"/>
            <a:ext cx="2921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产业链 · 研产销一体化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18500" y="4191000"/>
            <a:ext cx="2921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16666"/>
              </a:lnSpc>
              <a:defRPr/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构建“永道特铠（研发销售） + 坦努（生产制造）”的双轮驱动模式，打通上下游产业链，实现成本的高效控制与产品质量的严格保障。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守护者的实力：QSTOL品牌核心优势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397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QSTOL —— 水利工程专用防护品牌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2286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1C1F23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2667000"/>
            <a:ext cx="609600" cy="6096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905000" y="2476500"/>
            <a:ext cx="381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场景专属研发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针对水库、大坝、闸站、渠道等水工建筑定制研发，完美适配潮湿、腐蚀、水流冲刷、冻融循环等各类严苛工况，从源头保障适配性。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2286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1C1F23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2667000"/>
            <a:ext cx="609600" cy="609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7366000" y="2476500"/>
            <a:ext cx="381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百年工程级防护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主打超强耐久性，集长效防腐、抗渗、抗老化、耐冲刷、抗冻融、防碳化六大核心特性于一体，为水工结构筑牢坚实的安全防线。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445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1C1F23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4826000"/>
            <a:ext cx="609600" cy="609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905000" y="4635500"/>
            <a:ext cx="381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防护+靓化双效合一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打破“重防护轻外观”的传统局限，兼顾水工结构耐久性防护与工程整体外观美化，显著提升水利工程的质感与形象价值。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223000" y="4445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1C1F23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477000" y="4826000"/>
            <a:ext cx="609600" cy="6096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7366000" y="4635500"/>
            <a:ext cx="381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9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全流程一站式服务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提供从前期产品选型、方案定制设计，到中期技术现场指导，再到后期施工落地的全生命周期闭环服务，全方位保障工程品质落地。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03 守护者的职责：水利工程建筑物百年防护明细（一）</a:t>
            </a:r>
            <a:endParaRPr lang="en-US" sz="1100"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6101" r="16101" t="0" b="0"/>
          <a:stretch>
            <a:fillRect/>
          </a:stretch>
        </p:blipFill>
        <p:spPr>
          <a:xfrm rot="0" flipH="false" flipV="false">
            <a:off x="762000" y="1778000"/>
            <a:ext cx="5207000" cy="4318000"/>
          </a:xfrm>
          <a:prstGeom prst="rect">
            <a:avLst/>
          </a:prstGeom>
          <a:noFill/>
          <a:ln w="25400" cmpd="sng" cap="flat">
            <a:solidFill>
              <a:srgbClr val="D4AF37">
                <a:alpha val="70000"/>
              </a:srgbClr>
            </a:solidFill>
            <a:prstDash val="solid"/>
            <a:round/>
          </a:ln>
          <a:effectLst>
            <a:outerShdw dir="2700000" dist="190500" blurRad="444500" algn="tl" rotWithShape="false">
              <a:srgbClr val="000000">
                <a:alpha val="25000"/>
              </a:srgbClr>
            </a:outerShdw>
          </a:effectLst>
        </p:spPr>
      </p:pic>
      <p:sp>
        <p:nvSpPr>
          <p:cNvPr name="AutoShape 5" id="5"/>
          <p:cNvSpPr/>
          <p:nvPr/>
        </p:nvSpPr>
        <p:spPr>
          <a:xfrm rot="0" flipH="false" flipV="false">
            <a:off x="6223000" y="17780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1F2937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6223000" y="1778000"/>
            <a:ext cx="5207000" cy="508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6477000" y="2095500"/>
            <a:ext cx="355600" cy="3556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985000" y="20320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挡水建筑物 | 大坝 / 闸 / 堤类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477000" y="2667000"/>
            <a:ext cx="4699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【防护部位】：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大坝坝体、溢流面、堤防、防洪墙、水闸闸室等核心结构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【防护痛点】：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长期受水流冲刷、季节性冻融破坏、混凝土碳化及渗水侵蚀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【防护价值】：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实现抗渗堵漏、防碳化、耐冲刷、抗冻融一体化防护，保障主体结构百年稳定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223000" y="41275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1F2937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223000" y="4127500"/>
            <a:ext cx="5207000" cy="508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477000" y="4445000"/>
            <a:ext cx="355600" cy="355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6985000" y="43815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泄水建筑物 | 消能泄洪类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477000" y="5016500"/>
            <a:ext cx="4699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tru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【防护部位】：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溢洪道、泄洪洞、消力池、护坦、海漫等消能防冲设施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【防护痛点】：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受高速水流剧烈冲刷、空蚀磨损，以及含沙水流的磨蚀破坏</a:t>
            </a:r>
            <a:r>
              <a:rPr lang="en-US" b="false" i="false" strike="noStrike" u="none" sz="13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true" i="false" strike="noStrike" u="none" sz="13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【防护价值】：</a:t>
            </a: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构建超强耐磨抗冲、抗空蚀防护体系，有效防止结构剥落，显著延长消能结构使用寿命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9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守护者的职责：水利工程建筑物百年防护明细（二）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4572000"/>
          </a:xfrm>
          <a:prstGeom prst="roundRect">
            <a:avLst>
              <a:gd name="adj" fmla="val 0"/>
            </a:avLst>
          </a:prstGeom>
          <a:solidFill>
            <a:srgbClr val="1C2028">
              <a:alpha val="92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19050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03 / 取水建筑物 · 水源枢纽类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794000"/>
            <a:ext cx="4699000" cy="304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spcBef>
                <a:spcPts val="1000"/>
              </a:spcBef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🛡️ 防护关键部位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进水闸、取水口、引水隧洞、泵站进水池等核心取水设施。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16666"/>
              </a:lnSpc>
              <a:spcBef>
                <a:spcPts val="1500"/>
              </a:spcBef>
            </a:pPr>
            <a:r>
              <a:rPr lang="en-US" b="true" i="false" strike="noStrike" u="none" sz="1600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⚠️ 典型防护痛点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设施常年浸水导致腐蚀、微生物附着结垢、水体泥沙淤积造成的机械磨损。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16666"/>
              </a:lnSpc>
              <a:spcBef>
                <a:spcPts val="1500"/>
              </a:spcBef>
            </a:pPr>
            <a:r>
              <a:rPr lang="en-US" b="true" i="false" strike="noStrike" u="none" sz="1600">
                <a:solidFill>
                  <a:srgbClr val="34D399"/>
                </a:solidFill>
                <a:latin typeface="Noto Sans SC"/>
                <a:ea typeface="Noto Sans SC"/>
                <a:cs typeface="Noto Sans SC"/>
                <a:sym typeface="Noto Sans SC"/>
              </a:rPr>
              <a:t>✨ 核心防护价值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实现耐长期浸水、防生物附着、长效防腐防锈，全方位保障水源取水设施稳定运行。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223000" y="1651000"/>
            <a:ext cx="5207000" cy="4572000"/>
          </a:xfrm>
          <a:prstGeom prst="roundRect">
            <a:avLst>
              <a:gd name="adj" fmla="val 0"/>
            </a:avLst>
          </a:prstGeom>
          <a:solidFill>
            <a:srgbClr val="1C2028">
              <a:alpha val="92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r="0" t="23582" b="23582"/>
          <a:stretch>
            <a:fillRect/>
          </a:stretch>
        </p:blipFill>
        <p:spPr>
          <a:xfrm rot="0" flipH="false" flipV="false">
            <a:off x="6477000" y="1841500"/>
            <a:ext cx="4699000" cy="1651000"/>
          </a:xfrm>
          <a:prstGeom prst="rect">
            <a:avLst/>
          </a:prstGeom>
          <a:noFill/>
          <a:ln w="12700" cmpd="sng" cap="flat">
            <a:solidFill>
              <a:srgbClr val="FFFFFF">
                <a:alpha val="20000"/>
              </a:srgbClr>
            </a:solidFill>
            <a:prstDash val="solid"/>
            <a:round/>
          </a:ln>
        </p:spPr>
      </p:pic>
      <p:sp>
        <p:nvSpPr>
          <p:cNvPr name="AutoShape 9" id="9"/>
          <p:cNvSpPr/>
          <p:nvPr/>
        </p:nvSpPr>
        <p:spPr>
          <a:xfrm rot="0" flipH="false" flipV="false">
            <a:off x="6477000" y="3683000"/>
            <a:ext cx="4699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04 / 输水建筑物 · 水网核心类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477000" y="4445000"/>
            <a:ext cx="4699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📍 防护部位：</a:t>
            </a:r>
            <a:r>
              <a:rPr lang="en-US" b="false" i="false" strike="noStrike" u="none" sz="12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输水渠道、渡槽、倒虹吸、涵洞、各类输水管道。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true" i="false" strike="noStrike" u="none" sz="1400">
                <a:solidFill>
                  <a:srgbClr val="EF4444"/>
                </a:solidFill>
                <a:latin typeface="Noto Sans SC"/>
                <a:ea typeface="Noto Sans SC"/>
                <a:cs typeface="Noto Sans SC"/>
                <a:sym typeface="Noto Sans SC"/>
              </a:rPr>
              <a:t>🔥 痛点挑战：</a:t>
            </a:r>
            <a:r>
              <a:rPr lang="en-US" b="false" i="false" strike="noStrike" u="none" sz="12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水流长期冲刷侵蚀、管道内壁结垢腐蚀、结构接缝处易发生渗漏。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  <a:spcBef>
                <a:spcPts val="600"/>
              </a:spcBef>
            </a:pPr>
            <a:r>
              <a:rPr lang="en-US" b="true" i="false" strike="noStrike" u="none" sz="1400">
                <a:solidFill>
                  <a:srgbClr val="34D399"/>
                </a:solidFill>
                <a:latin typeface="Noto Sans SC"/>
                <a:ea typeface="Noto Sans SC"/>
                <a:cs typeface="Noto Sans SC"/>
                <a:sym typeface="Noto Sans SC"/>
              </a:rPr>
              <a:t>💎 防护成效：</a:t>
            </a:r>
            <a:r>
              <a:rPr lang="en-US" b="false" i="false" strike="noStrike" u="none" sz="12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内壁防腐抗垢、外壁耐土壤腐蚀、接缝严密防渗，完美适配国家水网长距离输水工程需求。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11827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守护者的职责：水利工程建筑物百年防护明细（三）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207000" cy="4572000"/>
          </a:xfrm>
          <a:prstGeom prst="roundRect">
            <a:avLst>
              <a:gd name="adj" fmla="val 2222"/>
            </a:avLst>
          </a:prstGeom>
          <a:solidFill>
            <a:srgbClr val="1E293B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1968500"/>
            <a:ext cx="4699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05 / 整治建筑物 · 河道治理类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921000"/>
            <a:ext cx="4699000" cy="292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spcBef>
                <a:spcPts val="1000"/>
              </a:spcBef>
              <a:defRPr/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▌ 核心防护部位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丁坝、顺坝、护岸、导流堤、护坡及各类河道岸坡结构。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  <a:spcBef>
                <a:spcPts val="1500"/>
              </a:spcBef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▌ 典型防护痛点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长期受水流冲击造成的波浪淘刷、流水侵蚀，以及土体流失与边坡失稳。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  <a:spcBef>
                <a:spcPts val="1500"/>
              </a:spcBef>
            </a:pPr>
            <a:r>
              <a:rPr lang="en-US" b="true" i="false" strike="noStrike" u="none" sz="1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▌ 综合防护价值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3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实现防冲刷、固土防渗、抗风化多重功能，有效稳固河道整治结构，保障行洪与航运安全。</a:t>
            </a:r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223000" y="1651000"/>
            <a:ext cx="5207000" cy="2667000"/>
          </a:xfrm>
          <a:prstGeom prst="roundRect">
            <a:avLst>
              <a:gd name="adj" fmla="val 3809"/>
            </a:avLst>
          </a:prstGeom>
          <a:solidFill>
            <a:srgbClr val="1E293B">
              <a:alpha val="90000"/>
            </a:srgbClr>
          </a:solidFill>
          <a:ln w="12700" cmpd="sng" cap="flat">
            <a:solidFill>
              <a:srgbClr val="D4AF37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477000" y="1905000"/>
            <a:ext cx="4699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06 / 专门水利建筑物 · 多元场景覆盖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477000" y="2667000"/>
            <a:ext cx="15240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540500" y="2794000"/>
            <a:ext cx="139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电站枢纽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厂房 / 压力钢管 / 廊道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重点：抗高压水蚀、金属防腐、混凝土抗渗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8064500" y="2667000"/>
            <a:ext cx="15240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2794000"/>
            <a:ext cx="139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引调水工程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泵站 / 调蓄池 / 分水闸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重点：耐酸碱腐蚀、防渗堵漏、耐长期浸水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9652000" y="2667000"/>
            <a:ext cx="1524000" cy="1397000"/>
          </a:xfrm>
          <a:prstGeom prst="roundRect">
            <a:avLst>
              <a:gd name="adj" fmla="val 0"/>
            </a:avLst>
          </a:prstGeom>
          <a:solidFill>
            <a:srgbClr val="FFFFFF">
              <a:alpha val="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9715500" y="2794000"/>
            <a:ext cx="1397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农田水利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00000"/>
              </a:lnSpc>
              <a:spcBef>
                <a:spcPts val="800"/>
              </a:spcBef>
            </a:pP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节制闸 / 塘坝 / 机井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100">
                <a:solidFill>
                  <a:srgbClr val="D1D5DB"/>
                </a:solidFill>
                <a:latin typeface="Noto Sans SC"/>
                <a:ea typeface="Noto Sans SC"/>
                <a:cs typeface="Noto Sans SC"/>
                <a:sym typeface="Noto Sans SC"/>
              </a:rPr>
              <a:t>重点：低成本长效防护、抗冲刷、耐酸碱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r="0" t="34146" b="34146"/>
          <a:stretch>
            <a:fillRect/>
          </a:stretch>
        </p:blipFill>
        <p:spPr>
          <a:xfrm rot="0" flipH="false" flipV="false">
            <a:off x="6223000" y="4572000"/>
            <a:ext cx="5207000" cy="1651000"/>
          </a:xfrm>
          <a:prstGeom prst="roundRect">
            <a:avLst>
              <a:gd name="adj" fmla="val 6153"/>
            </a:avLst>
          </a:prstGeom>
          <a:noFill/>
          <a:ln w="12700" cmpd="sng" cap="flat">
            <a:solidFill>
              <a:srgbClr val="D4AF37">
                <a:alpha val="70000"/>
              </a:srgbClr>
            </a:solidFill>
            <a:prstDash val="solid"/>
            <a:round/>
          </a:ln>
        </p:spPr>
      </p:pic>
      <p:sp>
        <p:nvSpPr>
          <p:cNvPr name="AutoShape 16" id="16"/>
          <p:cNvSpPr/>
          <p:nvPr/>
        </p:nvSpPr>
        <p:spPr>
          <a:xfrm rot="0" flipH="false" flipV="false">
            <a:off x="6223000" y="4572000"/>
            <a:ext cx="5207000" cy="1651000"/>
          </a:xfrm>
          <a:prstGeom prst="roundRect">
            <a:avLst>
              <a:gd name="adj" fmla="val 0"/>
            </a:avLst>
          </a:prstGeom>
          <a:solidFill>
            <a:srgbClr val="111827">
              <a:alpha val="6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6223000" y="5016500"/>
            <a:ext cx="5207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“ 每一个水利环节，我们都为您提供坚不可摧的防护 ”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600"/>
              </a:spcBef>
            </a:pPr>
            <a:r>
              <a:rPr lang="en-US" b="false" i="false" strike="noStrike" u="none" sz="12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PROFESSIONAL PROTECTION SOLUTIONS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04 守护者的承诺：市场布局与标杆客户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5080000" cy="4826000"/>
          </a:xfrm>
          <a:prstGeom prst="roundRect">
            <a:avLst>
              <a:gd name="adj" fmla="val 0"/>
            </a:avLst>
          </a:prstGeom>
          <a:solidFill>
            <a:srgbClr val="232328">
              <a:alpha val="90000"/>
            </a:srgbClr>
          </a:solidFill>
          <a:ln w="25400" cmpd="sng" cap="flat">
            <a:solidFill>
              <a:srgbClr val="D4AF37">
                <a:alpha val="100000"/>
              </a:srgbClr>
            </a:solidFill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1905000"/>
            <a:ext cx="457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重点项目：云浮郁南生产研发基地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794000"/>
            <a:ext cx="1397000" cy="1778000"/>
          </a:xfrm>
          <a:prstGeom prst="roundRect">
            <a:avLst>
              <a:gd name="adj" fmla="val 0"/>
            </a:avLst>
          </a:prstGeom>
          <a:solidFill>
            <a:srgbClr val="323237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79500" y="2984500"/>
            <a:ext cx="127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91666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1.45亿+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600"/>
              </a:spcBef>
            </a:pPr>
            <a:r>
              <a:rPr lang="en-US" b="true" i="false" strike="noStrike" u="none" sz="13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ctr" indent="0">
              <a:lnSpc>
                <a:spcPct val="125000"/>
              </a:lnSpc>
              <a:spcBef>
                <a:spcPts val="400"/>
              </a:spcBef>
            </a:pPr>
            <a:r>
              <a:rPr lang="en-US" b="false" i="false" strike="noStrike" u="none" sz="1100">
                <a:solidFill>
                  <a:srgbClr val="B4B4B4"/>
                </a:solidFill>
                <a:latin typeface="Noto Sans SC"/>
                <a:ea typeface="Noto Sans SC"/>
                <a:cs typeface="Noto Sans SC"/>
                <a:sym typeface="Noto Sans SC"/>
              </a:rPr>
              <a:t>精准投入研发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2603500" y="2794000"/>
            <a:ext cx="1397000" cy="1778000"/>
          </a:xfrm>
          <a:prstGeom prst="roundRect">
            <a:avLst>
              <a:gd name="adj" fmla="val 0"/>
            </a:avLst>
          </a:prstGeom>
          <a:solidFill>
            <a:srgbClr val="323237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2667000" y="2984500"/>
            <a:ext cx="127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91666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2.48亿+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600"/>
              </a:spcBef>
            </a:pPr>
            <a:r>
              <a:rPr lang="en-US" b="true" i="false" strike="noStrike" u="none" sz="13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预期年产值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ctr" indent="0">
              <a:lnSpc>
                <a:spcPct val="125000"/>
              </a:lnSpc>
              <a:spcBef>
                <a:spcPts val="400"/>
              </a:spcBef>
            </a:pPr>
            <a:r>
              <a:rPr lang="en-US" b="false" i="false" strike="noStrike" u="none" sz="1100">
                <a:solidFill>
                  <a:srgbClr val="B4B4B4"/>
                </a:solidFill>
                <a:latin typeface="Noto Sans SC"/>
                <a:ea typeface="Noto Sans SC"/>
                <a:cs typeface="Noto Sans SC"/>
                <a:sym typeface="Noto Sans SC"/>
              </a:rPr>
              <a:t>强劲市场产出</a:t>
            </a:r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191000" y="2794000"/>
            <a:ext cx="1397000" cy="1778000"/>
          </a:xfrm>
          <a:prstGeom prst="roundRect">
            <a:avLst>
              <a:gd name="adj" fmla="val 0"/>
            </a:avLst>
          </a:prstGeom>
          <a:solidFill>
            <a:srgbClr val="323237">
              <a:alpha val="9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254500" y="2984500"/>
            <a:ext cx="1270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91666"/>
              </a:lnSpc>
              <a:defRPr/>
            </a:pPr>
            <a:r>
              <a:rPr lang="en-US" b="true" i="false" strike="noStrike" u="none" sz="2000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1565万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ctr" indent="0">
              <a:lnSpc>
                <a:spcPct val="125000"/>
              </a:lnSpc>
              <a:spcBef>
                <a:spcPts val="600"/>
              </a:spcBef>
            </a:pPr>
            <a:r>
              <a:rPr lang="en-US" b="true" i="false" strike="noStrike" u="none" sz="13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预期年税收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ctr" indent="0">
              <a:lnSpc>
                <a:spcPct val="125000"/>
              </a:lnSpc>
              <a:spcBef>
                <a:spcPts val="400"/>
              </a:spcBef>
            </a:pPr>
            <a:r>
              <a:rPr lang="en-US" b="false" i="false" strike="noStrike" u="none" sz="1100">
                <a:solidFill>
                  <a:srgbClr val="B4B4B4"/>
                </a:solidFill>
                <a:latin typeface="Noto Sans SC"/>
                <a:ea typeface="Noto Sans SC"/>
                <a:cs typeface="Noto Sans SC"/>
                <a:sym typeface="Noto Sans SC"/>
              </a:rPr>
              <a:t>贡献社会价值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r="0" t="26315" b="26315"/>
          <a:stretch>
            <a:fillRect/>
          </a:stretch>
        </p:blipFill>
        <p:spPr>
          <a:xfrm rot="0" flipH="false" flipV="false">
            <a:off x="6223000" y="1905000"/>
            <a:ext cx="2413000" cy="1524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3" id="13"/>
          <p:cNvSpPr/>
          <p:nvPr/>
        </p:nvSpPr>
        <p:spPr>
          <a:xfrm rot="0" flipH="false" flipV="false">
            <a:off x="6223000" y="35560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产品现场交付</a:t>
            </a:r>
            <a:endParaRPr lang="en-US" sz="1100"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0" r="0" t="7894" b="7894"/>
          <a:stretch>
            <a:fillRect/>
          </a:stretch>
        </p:blipFill>
        <p:spPr>
          <a:xfrm rot="0" flipH="false" flipV="false">
            <a:off x="8890000" y="1905000"/>
            <a:ext cx="2413000" cy="1524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5" id="15"/>
          <p:cNvSpPr/>
          <p:nvPr/>
        </p:nvSpPr>
        <p:spPr>
          <a:xfrm rot="0" flipH="false" flipV="false">
            <a:off x="8890000" y="35560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项目材料卸货</a:t>
            </a:r>
            <a:endParaRPr lang="en-US" sz="1100"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rcRect l="0" r="0" t="7878" b="7878"/>
          <a:stretch>
            <a:fillRect/>
          </a:stretch>
        </p:blipFill>
        <p:spPr>
          <a:xfrm rot="0" flipH="false" flipV="false">
            <a:off x="6223000" y="4191000"/>
            <a:ext cx="2413000" cy="1524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7" id="17"/>
          <p:cNvSpPr/>
          <p:nvPr/>
        </p:nvSpPr>
        <p:spPr>
          <a:xfrm rot="0" flipH="false" flipV="false">
            <a:off x="6223000" y="58420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技术团队现场勘查</a:t>
            </a:r>
            <a:endParaRPr lang="en-US" sz="1100"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rcRect l="0" r="0" t="7894" b="7894"/>
          <a:stretch>
            <a:fillRect/>
          </a:stretch>
        </p:blipFill>
        <p:spPr>
          <a:xfrm rot="0" flipH="false" flipV="false">
            <a:off x="8890000" y="4191000"/>
            <a:ext cx="2413000" cy="1524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9" id="19"/>
          <p:cNvSpPr/>
          <p:nvPr/>
        </p:nvSpPr>
        <p:spPr>
          <a:xfrm rot="0" flipH="false" flipV="false">
            <a:off x="8890000" y="5842000"/>
            <a:ext cx="241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项目现场技术指导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